
<file path=[Content_Types].xml><?xml version="1.0" encoding="utf-8"?>
<Types xmlns="http://schemas.openxmlformats.org/package/2006/content-types">
  <Default Extension="drawio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71" r:id="rId8"/>
    <p:sldId id="260" r:id="rId9"/>
    <p:sldId id="272" r:id="rId10"/>
    <p:sldId id="261" r:id="rId11"/>
    <p:sldId id="275" r:id="rId12"/>
    <p:sldId id="273" r:id="rId13"/>
    <p:sldId id="262" r:id="rId14"/>
    <p:sldId id="263" r:id="rId15"/>
    <p:sldId id="264" r:id="rId16"/>
    <p:sldId id="265" r:id="rId17"/>
    <p:sldId id="274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2023F-E345-4238-BF02-F7B46D44AE26}" v="89" dt="2025-03-03T12:12:22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4703" autoAdjust="0"/>
  </p:normalViewPr>
  <p:slideViewPr>
    <p:cSldViewPr snapToGrid="0">
      <p:cViewPr varScale="1">
        <p:scale>
          <a:sx n="96" d="100"/>
          <a:sy n="96" d="100"/>
        </p:scale>
        <p:origin x="48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01/03/2025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01/03/2025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665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35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64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AA5-DAF2-B071-753F-722AB5BA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CD1927-585C-0D3B-96C3-95AEC77A1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FDD9B0F-5D0A-09BB-9341-879F9688F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298061-4447-D1E3-E7ED-0564212A4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81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drawio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211" y="1002264"/>
            <a:ext cx="5114773" cy="2665274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ts val="5500"/>
              </a:lnSpc>
            </a:pP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</a:t>
            </a: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CASIER INTELLIGENT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3799" y="6628640"/>
            <a:ext cx="4497870" cy="881337"/>
          </a:xfrm>
        </p:spPr>
        <p:txBody>
          <a:bodyPr rtlCol="0"/>
          <a:lstStyle/>
          <a:p>
            <a:pPr algn="ctr"/>
            <a:r>
              <a:rPr lang="fr-FR" sz="1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PRJ1401  |  SNIO 2024 / 2025</a:t>
            </a:r>
          </a:p>
          <a:p>
            <a:pPr algn="ctr" rtl="0"/>
            <a:endParaRPr lang="fr-FR" sz="16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126517"/>
            <a:ext cx="1571625" cy="1171575"/>
          </a:xfrm>
          <a:prstGeom prst="rect">
            <a:avLst/>
          </a:prstGeom>
        </p:spPr>
      </p:pic>
      <p:pic>
        <p:nvPicPr>
          <p:cNvPr id="10" name="Espace réservé pour une image  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r="11440"/>
          <a:stretch>
            <a:fillRect/>
          </a:stretch>
        </p:blipFill>
        <p:spPr>
          <a:xfrm>
            <a:off x="6095998" y="1721279"/>
            <a:ext cx="6096001" cy="5744816"/>
          </a:xfrm>
        </p:spPr>
      </p:pic>
      <p:sp>
        <p:nvSpPr>
          <p:cNvPr id="12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92202" y="3558513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</a:t>
            </a: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DIALLO Mamadou Saliou</a:t>
            </a: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001899" y="3154361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</a:t>
            </a:r>
            <a:b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 TANGUY   Philippe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24" y="1"/>
            <a:ext cx="6096002" cy="164327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877" y="222596"/>
            <a:ext cx="1939787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Tableau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7533A0A-5D54-48E9-939A-FDA38954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52700"/>
              </p:ext>
            </p:extLst>
          </p:nvPr>
        </p:nvGraphicFramePr>
        <p:xfrm>
          <a:off x="2099580" y="2431563"/>
          <a:ext cx="7992840" cy="22704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8084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559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55998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319727">
                <a:tc>
                  <a:txBody>
                    <a:bodyPr/>
                    <a:lstStyle/>
                    <a:p>
                      <a:pPr algn="l" rtl="0" fontAlgn="b"/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Titre colonne un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Titre colonne deux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19727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400" b="0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Lorem Ipsum Dolor Sit Amet, 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tx1"/>
                        </a:gs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6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5 000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19727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400" b="0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Consectetur Adipiscing Elit. 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tx1"/>
                        </a:gs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6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50 000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19727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400" b="0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Etiam Aliquet Eu Mi Quis Lacinia. 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tx1"/>
                        </a:gs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6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500 000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19727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400" b="0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tx1"/>
                        </a:gs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1594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1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-1 968 750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400" b="1" i="0" u="none" strike="noStrike" noProof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Femme écrivant une formule mathématique sur un tableau noir">
            <a:extLst>
              <a:ext uri="{FF2B5EF4-FFF2-40B4-BE49-F238E27FC236}">
                <a16:creationId xmlns:a16="http://schemas.microsoft.com/office/drawing/2014/main" id="{DAD92F0D-96DA-4E1D-8651-CA6E9A073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 dirty="0"/>
              <a:t>Légende </a:t>
            </a:r>
            <a:r>
              <a:rPr lang="fr-FR" noProof="1"/>
              <a:t>lorem ipsum</a:t>
            </a:r>
          </a:p>
        </p:txBody>
      </p:sp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E78BEDCF-CD0A-4FD9-AB9D-8A97625A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vidéo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C8629C8-9E16-9753-9190-1FEA83F8C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/>
              <a:t>Merci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noProof="1"/>
              <a:t>Jérémie Martin</a:t>
            </a:r>
          </a:p>
        </p:txBody>
      </p:sp>
      <p:pic>
        <p:nvPicPr>
          <p:cNvPr id="7" name="Graphisme 6" descr="Enveloppe" title="Icône - Adresse e-mail du présentateur">
            <a:extLst>
              <a:ext uri="{FF2B5EF4-FFF2-40B4-BE49-F238E27FC236}">
                <a16:creationId xmlns:a16="http://schemas.microsoft.com/office/drawing/2014/main" id="{F4351A03-0CE7-4ECE-83E4-42B598DEC9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0524" y="5259614"/>
            <a:ext cx="218900" cy="21890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noProof="1"/>
              <a:t>jerem@bellowscollege.com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Personnaliser</a:t>
            </a:r>
            <a:r>
              <a:rPr lang="fr-FR" i="1"/>
              <a:t> </a:t>
            </a:r>
            <a:r>
              <a:rPr lang="fr-FR"/>
              <a:t>ce modèle</a:t>
            </a:r>
          </a:p>
        </p:txBody>
      </p:sp>
      <p:sp>
        <p:nvSpPr>
          <p:cNvPr id="8" name="Zone de texte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6000" u="sng">
                <a:solidFill>
                  <a:srgbClr val="0070C0"/>
                </a:solidFill>
              </a:rPr>
              <a:t>Instructions en matière de modification du modèle et commentaires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009857"/>
            <a:ext cx="50577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177" y="1537684"/>
            <a:ext cx="5040000" cy="360362"/>
          </a:xfrm>
        </p:spPr>
        <p:txBody>
          <a:bodyPr rtlCol="0"/>
          <a:lstStyle/>
          <a:p>
            <a:pPr algn="ctr" rtl="0"/>
            <a:r>
              <a:rPr lang="fr-FR" sz="2800" noProof="1"/>
              <a:t>Contextualisation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86528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 r="11155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6140364" y="6057281"/>
            <a:ext cx="4497870" cy="433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noProof="1"/>
              <a:t>Image source :https://th.bing.com/th/id/OIP.f6IKZGKI1hlVPbZcXdzf4AAAAA?rs=1&amp;pid=ImgDetMain</a:t>
            </a: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7899" y="2265782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6001795" y="465794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5731200" y="1616614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Présentation du projet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2" y="1264341"/>
            <a:ext cx="4514850" cy="4514850"/>
          </a:xfrm>
          <a:prstGeom prst="rect">
            <a:avLst/>
          </a:prstGeom>
        </p:spPr>
      </p:pic>
      <p:sp>
        <p:nvSpPr>
          <p:cNvPr id="1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798332" y="5449997"/>
            <a:ext cx="4497870" cy="433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noProof="1"/>
              <a:t>Image source : https://static.vecteezy.com/system/resources/previews/009/584/702/original/3d-illustration-marketing-presentation-png.png</a:t>
            </a:r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2386264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Amazon </a:t>
            </a:r>
            <a:r>
              <a:rPr lang="fr-FR" sz="1800" dirty="0" err="1"/>
              <a:t>Locker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Smart </a:t>
            </a:r>
            <a:r>
              <a:rPr lang="fr-FR" sz="1800" dirty="0" err="1"/>
              <a:t>Lockers</a:t>
            </a:r>
            <a:r>
              <a:rPr lang="fr-FR" sz="1800" dirty="0"/>
              <a:t> </a:t>
            </a:r>
            <a:r>
              <a:rPr lang="fr-FR" dirty="0"/>
              <a:t>de l’Université de Californie (UC Davis)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Casiers connectés de l’Université de Lille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Qu’est-ce-que notre projet à de plus 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404369" y="610875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191792" y="1607099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Critique du projet</a:t>
            </a: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00" y="581739"/>
            <a:ext cx="10261299" cy="720000"/>
          </a:xfrm>
        </p:spPr>
        <p:txBody>
          <a:bodyPr rtlCol="0"/>
          <a:lstStyle/>
          <a:p>
            <a:pPr rtl="0"/>
            <a:r>
              <a:rPr lang="fr-FR" dirty="0"/>
              <a:t>Architecture</a:t>
            </a:r>
          </a:p>
        </p:txBody>
      </p:sp>
      <p:sp>
        <p:nvSpPr>
          <p:cNvPr id="30" name="Zone de texte 29">
            <a:extLst>
              <a:ext uri="{FF2B5EF4-FFF2-40B4-BE49-F238E27FC236}">
                <a16:creationId xmlns:a16="http://schemas.microsoft.com/office/drawing/2014/main" id="{724EE622-139A-4554-A97B-5C4678F88BD5}"/>
              </a:ext>
            </a:extLst>
          </p:cNvPr>
          <p:cNvSpPr txBox="1"/>
          <p:nvPr/>
        </p:nvSpPr>
        <p:spPr>
          <a:xfrm>
            <a:off x="1453163" y="4767746"/>
            <a:ext cx="2646997" cy="5986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endParaRPr lang="fr-FR" sz="1200" dirty="0"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9" name="Image 8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249" y="993913"/>
            <a:ext cx="6314583" cy="5373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0920B5-1695-57FB-7C1D-B7A8DBAD7ACF}"/>
              </a:ext>
            </a:extLst>
          </p:cNvPr>
          <p:cNvSpPr/>
          <p:nvPr/>
        </p:nvSpPr>
        <p:spPr>
          <a:xfrm>
            <a:off x="402519" y="1806339"/>
            <a:ext cx="3544956" cy="4253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C30ED46-B00B-6437-B3C1-FF8EA3364EA5}"/>
              </a:ext>
            </a:extLst>
          </p:cNvPr>
          <p:cNvSpPr txBox="1">
            <a:spLocks/>
          </p:cNvSpPr>
          <p:nvPr/>
        </p:nvSpPr>
        <p:spPr>
          <a:xfrm>
            <a:off x="662609" y="1591044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74505" y="1951044"/>
            <a:ext cx="399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Architecture Microcontrôleur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674505" y="2894695"/>
            <a:ext cx="399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Architecture Serveur</a:t>
            </a:r>
          </a:p>
        </p:txBody>
      </p:sp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017C25C-1A0C-2C9A-6C3D-A55B0621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20" y="422713"/>
            <a:ext cx="4310045" cy="720000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Microcontrôleur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744079-284D-9517-893A-08F7538640E9}"/>
              </a:ext>
            </a:extLst>
          </p:cNvPr>
          <p:cNvSpPr txBox="1"/>
          <p:nvPr/>
        </p:nvSpPr>
        <p:spPr>
          <a:xfrm>
            <a:off x="6635420" y="2173356"/>
            <a:ext cx="3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1.  Identification du badge NFC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B8486D-15D5-0A1F-3484-0E89EE5C4752}"/>
              </a:ext>
            </a:extLst>
          </p:cNvPr>
          <p:cNvSpPr txBox="1"/>
          <p:nvPr/>
        </p:nvSpPr>
        <p:spPr>
          <a:xfrm>
            <a:off x="6635418" y="2942525"/>
            <a:ext cx="3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2.  Vérification du badge</a:t>
            </a:r>
            <a:endParaRPr lang="fr-FR" dirty="0"/>
          </a:p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59AEC7-7AEB-FB58-8E19-A0B6D9A49D3B}"/>
              </a:ext>
            </a:extLst>
          </p:cNvPr>
          <p:cNvSpPr txBox="1"/>
          <p:nvPr/>
        </p:nvSpPr>
        <p:spPr>
          <a:xfrm>
            <a:off x="6635419" y="3812487"/>
            <a:ext cx="452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3.  Activation du mécanisme d’ouverture</a:t>
            </a:r>
            <a:endParaRPr lang="fr-FR" dirty="0"/>
          </a:p>
          <a:p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DDAD16-9BC2-AA4E-B020-2833F2BF4C7F}"/>
              </a:ext>
            </a:extLst>
          </p:cNvPr>
          <p:cNvSpPr txBox="1"/>
          <p:nvPr/>
        </p:nvSpPr>
        <p:spPr>
          <a:xfrm>
            <a:off x="6635419" y="4792173"/>
            <a:ext cx="3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4. Confirmation de l’ouverture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e 6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3" y="318052"/>
            <a:ext cx="4942566" cy="62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3F52E-23CC-0611-C369-976C5920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2FB4D-FB4E-6C5F-4C27-0777A784D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876244E-2373-AE20-97EA-67DE3F05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E6FF5060-94E2-C8C3-1E64-BDC359ED7DA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24BCCCA-13E6-B0FE-2D78-F4139861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51" y="494354"/>
            <a:ext cx="4310045" cy="720000"/>
          </a:xfrm>
        </p:spPr>
        <p:txBody>
          <a:bodyPr/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Serveur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11D7FC-0EA4-77D5-13CC-7DCEAC4586C2}"/>
              </a:ext>
            </a:extLst>
          </p:cNvPr>
          <p:cNvSpPr txBox="1"/>
          <p:nvPr/>
        </p:nvSpPr>
        <p:spPr>
          <a:xfrm>
            <a:off x="641020" y="2169700"/>
            <a:ext cx="36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1.  L’ESP32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0297762-0CC6-D20C-D513-26E18F561743}"/>
              </a:ext>
            </a:extLst>
          </p:cNvPr>
          <p:cNvSpPr txBox="1"/>
          <p:nvPr/>
        </p:nvSpPr>
        <p:spPr>
          <a:xfrm>
            <a:off x="647368" y="2938869"/>
            <a:ext cx="3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2.  Le Broker</a:t>
            </a:r>
            <a:endParaRPr lang="fr-FR" dirty="0"/>
          </a:p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F9849C-3AE4-7307-7D97-41C3395B11E1}"/>
              </a:ext>
            </a:extLst>
          </p:cNvPr>
          <p:cNvSpPr txBox="1"/>
          <p:nvPr/>
        </p:nvSpPr>
        <p:spPr>
          <a:xfrm>
            <a:off x="647369" y="3808831"/>
            <a:ext cx="452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3.  Le Serveur</a:t>
            </a:r>
            <a:endParaRPr lang="fr-FR" dirty="0"/>
          </a:p>
          <a:p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2B7EA4-CB31-F4FA-FE4C-5D7DD4EDCBFC}"/>
              </a:ext>
            </a:extLst>
          </p:cNvPr>
          <p:cNvSpPr txBox="1"/>
          <p:nvPr/>
        </p:nvSpPr>
        <p:spPr>
          <a:xfrm>
            <a:off x="647369" y="4788517"/>
            <a:ext cx="3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4. La Base de Données</a:t>
            </a:r>
            <a:endParaRPr lang="fr-FR" dirty="0"/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867" y="626408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Gantt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3" y="1555553"/>
            <a:ext cx="11648713" cy="43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465</Words>
  <Application>Microsoft Office PowerPoint</Application>
  <PresentationFormat>Grand écran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Bodoni MT</vt:lpstr>
      <vt:lpstr>Calibri</vt:lpstr>
      <vt:lpstr>Gill Sans MT</vt:lpstr>
      <vt:lpstr>Times New Roman</vt:lpstr>
      <vt:lpstr>Wingdings</vt:lpstr>
      <vt:lpstr>Thème Office</vt:lpstr>
      <vt:lpstr> Projet CASIER INTELLIGENT</vt:lpstr>
      <vt:lpstr>Plan</vt:lpstr>
      <vt:lpstr>Contexte du projet</vt:lpstr>
      <vt:lpstr>Présentation PowerPoint</vt:lpstr>
      <vt:lpstr>Présentation PowerPoint</vt:lpstr>
      <vt:lpstr>Architecture</vt:lpstr>
      <vt:lpstr>Microcontrôleur </vt:lpstr>
      <vt:lpstr>Serveur</vt:lpstr>
      <vt:lpstr>Gantt du Projet</vt:lpstr>
      <vt:lpstr>Tableau</vt:lpstr>
      <vt:lpstr>Grande image</vt:lpstr>
      <vt:lpstr>Diapositive vidéo</vt:lpstr>
      <vt:lpstr>Merci</vt:lpstr>
      <vt:lpstr>Personnaliser ce modèle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2025-03-03T12:17:15Z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